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502" r:id="rId3"/>
    <p:sldId id="568" r:id="rId4"/>
    <p:sldId id="569" r:id="rId5"/>
    <p:sldId id="572" r:id="rId6"/>
    <p:sldId id="570" r:id="rId7"/>
    <p:sldId id="576" r:id="rId8"/>
    <p:sldId id="575" r:id="rId9"/>
    <p:sldId id="579" r:id="rId10"/>
    <p:sldId id="580" r:id="rId11"/>
    <p:sldId id="571" r:id="rId12"/>
    <p:sldId id="573" r:id="rId13"/>
    <p:sldId id="584" r:id="rId14"/>
    <p:sldId id="574" r:id="rId15"/>
    <p:sldId id="577" r:id="rId16"/>
    <p:sldId id="581" r:id="rId17"/>
    <p:sldId id="585" r:id="rId18"/>
    <p:sldId id="578" r:id="rId19"/>
    <p:sldId id="589" r:id="rId20"/>
    <p:sldId id="586" r:id="rId21"/>
    <p:sldId id="587" r:id="rId22"/>
    <p:sldId id="58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16F06-BE37-402B-89F2-7326499357DB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5DDC0-6871-4CDB-BB15-60F3B54647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5DDC0-6871-4CDB-BB15-60F3B54647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8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48E5-9B51-32F7-A9A0-012FC18B8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FDE4BA-7E38-A110-8EB5-D918C34B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AF72E-807B-6D36-EBC3-E9B053C0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E968CA-57CE-AEB9-F886-DD9D5752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5110D1-AEC3-1F24-4921-57CFFD54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BBE8E-D47F-68EB-F090-9854D9B5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30C92E-F257-6DAD-402D-8675C8A8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2F73A-A243-0275-F6EA-415FC1E3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4E1E4-8709-40DE-7E02-25F27904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12D31-9946-015B-E4A8-946954A3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3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66794E-D098-35F9-6539-50CD5DF78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60BAF-B3B1-4A35-E9DF-8648F9B9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53A8C-983E-B9AE-EECB-9E1BD007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D693DB-8E01-BAED-9086-7F54BA7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20AA6-6EF2-C24B-821E-FE44E5F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66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243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210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37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961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5760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7707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70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14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1542-E6AE-41C2-11AB-784E6531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F67EC-6BE4-8344-0F4D-3A7D595D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A1784-CDB5-C062-0ABD-A2BC0C17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6A6B3-66CE-F213-A609-68F51AC4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934A4-F9B5-CBB8-9780-865D22D8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67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9350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06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8931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03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6BB3-6D3F-3DA2-0E6C-12026F1A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C6275-157B-0D23-714B-B3852913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C6317-A23D-FB2E-73F7-3B09136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FE02A-ED83-8C90-4A95-62EAE0A4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AF7FD-ED2B-0C28-40C2-2A03C434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9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917D-912F-A8E0-66E9-F02A21E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788D1-92B5-4746-0D0F-8FA439B04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20A2B4-C15E-C768-8F4D-3FBF3DE2C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22F194-0230-10AF-0217-6B736681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9C41D0-F835-84D5-7584-DB1BAF52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495D19-6D09-CED1-72B8-4A269FF5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34F9-CECF-F2DA-663F-5E9953B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086F6-99FC-7E34-33D7-CD1C2351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33329-3CEF-03CA-E235-CE9338B8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7F141D-816F-49C6-B5EA-914AE868D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AA8986-9645-0BCD-5888-4D971A0B1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33E18D-22D4-E54E-9859-948511E4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A8848-2EBC-C7C9-A4FD-00365DCB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86531E-CAAB-ADD5-27C0-70CB9C63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50E6-2756-36AE-055F-F1837B2E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05638-6ACA-5438-8567-2594C0F6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5AE5E1-E24D-6FE7-6795-9FDBAAD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05C4A1-661E-FB1D-9FF1-54F0EA9E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8943AB-33ED-C6E3-927D-1FAB57D1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50C818-3067-3E56-C60F-A4BB31E1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7FC54C-405C-8CD1-3D73-F795113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3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9E361-EE19-05BE-4221-1326FCD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A46FF-AA07-7A6A-F081-41CA922A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C5E91-16B0-73C4-888B-F6BDC06A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26A12-B0EF-1D35-D5BA-F4F5E8CA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48400D-A1C8-3992-E606-73548D1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59E00-372B-1D6A-0729-9EEE1B44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55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E1E1D-689D-F7E8-9985-A41183B5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8D8BEF-5434-72BD-DC33-37896BDBD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295F7-6072-2FF0-4668-135567CC7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80737-9B26-D28B-F2BA-B246E7E5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75762-0480-F59E-3F7E-726E409C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471411-34B4-CFE8-864C-C1CF240C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EF0E0C-C663-263F-6EFC-53F964D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D0B405-7E8C-CB08-87A1-AD9C4760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5F428-33F3-E748-5B15-82726E3C0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508C-91E5-4392-8E8F-1940E5966454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B88E3-17C5-68DA-4E4E-9EDC72E21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84216-0F9F-F46F-59FD-F95410C7E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E213-8849-404D-B239-09280168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9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2024-05-07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8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hyperlink" Target="https://neuralbodies.github.io/LEAP/index.htm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29412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702332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Gaussians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And Human pose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39D7A-F291-364B-4FE3-6E03A53F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2F9249-B56E-ABDF-57D4-305E956A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A8875-AB19-D609-96E5-C4135C1C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2" y="168106"/>
            <a:ext cx="4858000" cy="65217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6118C7-C95F-E612-7CE2-C59703DAED7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018372-9271-7E30-4C75-BD2A4E42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3" y="372000"/>
            <a:ext cx="6079763" cy="2698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48074-C1AB-30B1-94FC-A7F7CF39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B807C4-4811-43C3-9806-C4F9BAB52B20}"/>
              </a:ext>
            </a:extLst>
          </p:cNvPr>
          <p:cNvSpPr txBox="1"/>
          <p:nvPr/>
        </p:nvSpPr>
        <p:spPr>
          <a:xfrm>
            <a:off x="5982516" y="3070203"/>
            <a:ext cx="56611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Zp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潜在编码</a:t>
            </a:r>
            <a:r>
              <a:rPr lang="zh-CN" altLang="en-US" sz="1200" dirty="0">
                <a:solidFill>
                  <a:srgbClr val="FF0000"/>
                </a:solidFill>
              </a:rPr>
              <a:t>？</a:t>
            </a:r>
            <a:r>
              <a:rPr lang="zh-CN" altLang="en-US" sz="1600" dirty="0"/>
              <a:t>（</a:t>
            </a:r>
            <a:r>
              <a:rPr lang="en-US" altLang="zh-CN" sz="1600" dirty="0"/>
              <a:t>latent code</a:t>
            </a:r>
            <a:r>
              <a:rPr lang="zh-CN" altLang="en-US" sz="1600" dirty="0"/>
              <a:t>）编码</a:t>
            </a:r>
            <a:r>
              <a:rPr lang="en-US" altLang="zh-CN" sz="1600" dirty="0"/>
              <a:t>SMPL</a:t>
            </a:r>
            <a:r>
              <a:rPr lang="zh-CN" altLang="en-US" sz="1600" dirty="0"/>
              <a:t> 𝜃（姿势）和 𝛽（形状）参数  </a:t>
            </a:r>
            <a:r>
              <a:rPr lang="en-US" altLang="zh-CN" sz="1600" dirty="0"/>
              <a:t>using a lightweight hierarchical pose encoder </a:t>
            </a:r>
            <a:r>
              <a:rPr lang="en-US" altLang="zh-CN" sz="1600" dirty="0">
                <a:solidFill>
                  <a:srgbClr val="FF0000"/>
                </a:solidFill>
                <a:hlinkClick r:id="rId5"/>
              </a:rPr>
              <a:t>[28]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这个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[28]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没看懂哪里轻量化了，引用的是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21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年作者导师的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work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118924-5BB4-41FA-1966-9BCCF34F7550}"/>
              </a:ext>
            </a:extLst>
          </p:cNvPr>
          <p:cNvSpPr txBox="1"/>
          <p:nvPr/>
        </p:nvSpPr>
        <p:spPr>
          <a:xfrm>
            <a:off x="5982516" y="4413337"/>
            <a:ext cx="6209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/>
              <a:t>Xc</a:t>
            </a:r>
            <a:r>
              <a:rPr lang="zh-CN" altLang="en-US" sz="1600" dirty="0"/>
              <a:t>是原始位置用</a:t>
            </a:r>
            <a:r>
              <a:rPr lang="en-US" altLang="zh-CN" sz="1600" dirty="0"/>
              <a:t>multi-level hash grid</a:t>
            </a:r>
            <a:r>
              <a:rPr lang="zh-CN" altLang="en-US" sz="1600" dirty="0"/>
              <a:t>处理；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Deformation           </a:t>
            </a:r>
            <a:r>
              <a:rPr lang="zh-CN" altLang="en-US" sz="1600" dirty="0"/>
              <a:t>是 </a:t>
            </a:r>
            <a:r>
              <a:rPr lang="en-US" altLang="zh-CN" sz="1600" dirty="0"/>
              <a:t>shallow MLP </a:t>
            </a:r>
            <a:r>
              <a:rPr lang="zh-CN" altLang="en-US" sz="1600" dirty="0"/>
              <a:t>（</a:t>
            </a:r>
            <a:r>
              <a:rPr lang="en-US" altLang="zh-CN" sz="1600" dirty="0"/>
              <a:t>2 hidden layers and a width of 128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CAE1F3-9FEB-2B8B-1987-3C9403EC4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856" y="4890461"/>
            <a:ext cx="412771" cy="2603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F3EB5D-EFF1-6242-BFC3-8E3F4CCF2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00" y="5444003"/>
            <a:ext cx="2349621" cy="9588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46FC7FA-F35F-531A-3754-92FB605487F4}"/>
              </a:ext>
            </a:extLst>
          </p:cNvPr>
          <p:cNvSpPr txBox="1"/>
          <p:nvPr/>
        </p:nvSpPr>
        <p:spPr>
          <a:xfrm>
            <a:off x="8457505" y="549055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原始值加偏移量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038FD7-0F59-639D-E9FD-77C1308D1EF8}"/>
              </a:ext>
            </a:extLst>
          </p:cNvPr>
          <p:cNvSpPr txBox="1"/>
          <p:nvPr/>
        </p:nvSpPr>
        <p:spPr>
          <a:xfrm>
            <a:off x="8457505" y="6105116"/>
            <a:ext cx="2248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缩放偏移（𝛿𝑠）是用来动态调整对象的尺寸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CD0CC4F-D8BB-D855-0D58-AF91989A72C4}"/>
              </a:ext>
            </a:extLst>
          </p:cNvPr>
          <p:cNvCxnSpPr/>
          <p:nvPr/>
        </p:nvCxnSpPr>
        <p:spPr>
          <a:xfrm>
            <a:off x="7442200" y="5923452"/>
            <a:ext cx="1015305" cy="28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1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7963F6-AE37-CCE6-8035-69D9117C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2B2889-F5A1-0525-8C9A-CBCD92FE02A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3FE58-3D02-30DE-FF6B-B68F8ECB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C6A9F3-71D3-937E-7F8D-C7117629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9" y="12110"/>
            <a:ext cx="4705592" cy="3886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9A5213-B427-79BF-A916-3D59FB84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9" y="4063800"/>
            <a:ext cx="6048841" cy="23667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1AA446-6266-CB88-75D6-AD13FD67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677" y="167979"/>
            <a:ext cx="303017" cy="335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DBD9127-F44D-A641-1816-1065E10E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530" y="3134926"/>
            <a:ext cx="5858829" cy="32955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DBAC14F-6466-F6AA-F642-B3616BAB7CBA}"/>
              </a:ext>
            </a:extLst>
          </p:cNvPr>
          <p:cNvSpPr txBox="1"/>
          <p:nvPr/>
        </p:nvSpPr>
        <p:spPr>
          <a:xfrm>
            <a:off x="6503291" y="106114"/>
            <a:ext cx="365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是骨骼变换矩阵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9F53B7-2977-0E1D-838C-949B2871E41C}"/>
              </a:ext>
            </a:extLst>
          </p:cNvPr>
          <p:cNvSpPr/>
          <p:nvPr/>
        </p:nvSpPr>
        <p:spPr>
          <a:xfrm>
            <a:off x="1981200" y="3005598"/>
            <a:ext cx="628650" cy="24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81974C-FE96-1AD0-5A78-85B6026BAE9E}"/>
              </a:ext>
            </a:extLst>
          </p:cNvPr>
          <p:cNvCxnSpPr>
            <a:cxnSpLocks/>
          </p:cNvCxnSpPr>
          <p:nvPr/>
        </p:nvCxnSpPr>
        <p:spPr>
          <a:xfrm flipV="1">
            <a:off x="2648841" y="1432757"/>
            <a:ext cx="3371565" cy="15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4FAEBB24-6AD5-02FD-2517-51E6DCF1D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153" y="746538"/>
            <a:ext cx="3243353" cy="107908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AE14D32-EF50-3F55-C9ED-62B9E25C363D}"/>
              </a:ext>
            </a:extLst>
          </p:cNvPr>
          <p:cNvSpPr/>
          <p:nvPr/>
        </p:nvSpPr>
        <p:spPr>
          <a:xfrm>
            <a:off x="7659311" y="792041"/>
            <a:ext cx="1219200" cy="755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FAAF4-5F9D-4266-FBFA-B9EEC8F9D7FA}"/>
              </a:ext>
            </a:extLst>
          </p:cNvPr>
          <p:cNvSpPr txBox="1"/>
          <p:nvPr/>
        </p:nvSpPr>
        <p:spPr>
          <a:xfrm>
            <a:off x="5632663" y="2062680"/>
            <a:ext cx="6096000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非刚性变形的</a:t>
            </a:r>
            <a:r>
              <a:rPr lang="en-US" altLang="zh-CN" dirty="0"/>
              <a:t>3D</a:t>
            </a:r>
            <a:r>
              <a:rPr lang="zh-CN" altLang="en-US" dirty="0"/>
              <a:t>高斯分布</a:t>
            </a:r>
            <a:r>
              <a:rPr lang="en-US" altLang="zh-CN" dirty="0"/>
              <a:t>Gd</a:t>
            </a:r>
            <a:r>
              <a:rPr lang="zh-CN" altLang="en-US" dirty="0"/>
              <a:t>通过学习到的神经皮肤权重</a:t>
            </a:r>
            <a:r>
              <a:rPr lang="en-US" altLang="zh-CN" dirty="0" err="1"/>
              <a:t>fθr</a:t>
            </a:r>
            <a:r>
              <a:rPr lang="zh-CN" altLang="en-US" dirty="0"/>
              <a:t>经过局部坐标变换（</a:t>
            </a:r>
            <a:r>
              <a:rPr lang="en-US" altLang="zh-CN" dirty="0"/>
              <a:t>LBS</a:t>
            </a:r>
            <a:r>
              <a:rPr lang="zh-CN" altLang="en-US" dirty="0"/>
              <a:t>）转换到观察空间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1557308-A601-C558-23A8-460FA78AA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38" y="1103716"/>
            <a:ext cx="2529315" cy="443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E1E01CB-E8BB-D8F0-6D6B-B3B186D0F63F}"/>
              </a:ext>
            </a:extLst>
          </p:cNvPr>
          <p:cNvSpPr/>
          <p:nvPr/>
        </p:nvSpPr>
        <p:spPr>
          <a:xfrm>
            <a:off x="261593" y="1547692"/>
            <a:ext cx="4500908" cy="277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65234E-E08A-2902-244D-D71E62D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A40570-1D96-7F56-C06C-C1E49E45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4" y="0"/>
            <a:ext cx="9778832" cy="4090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ED45A3-7A58-B37F-7ACA-F328B4CF55AF}"/>
              </a:ext>
            </a:extLst>
          </p:cNvPr>
          <p:cNvSpPr/>
          <p:nvPr/>
        </p:nvSpPr>
        <p:spPr>
          <a:xfrm>
            <a:off x="1036260" y="2508936"/>
            <a:ext cx="9650789" cy="85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740A78-014D-3415-FB7C-AAF9AE5B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21" y="4311260"/>
            <a:ext cx="2743201" cy="18161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84DA5B-208A-B03D-7D55-26FF762CEA78}"/>
              </a:ext>
            </a:extLst>
          </p:cNvPr>
          <p:cNvSpPr txBox="1"/>
          <p:nvPr/>
        </p:nvSpPr>
        <p:spPr>
          <a:xfrm>
            <a:off x="450850" y="3950001"/>
            <a:ext cx="9531350" cy="7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Forward skinning network----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得到皮肤权重</a:t>
            </a:r>
            <a:r>
              <a:rPr lang="en-US" altLang="zh-CN" sz="1600" dirty="0">
                <a:sym typeface="Wingdings" panose="05000000000000000000" pitchFamily="2" charset="2"/>
              </a:rPr>
              <a:t>w----</a:t>
            </a:r>
            <a:r>
              <a:rPr lang="zh-CN" altLang="en-US" sz="1600" dirty="0">
                <a:sym typeface="Wingdings" panose="05000000000000000000" pitchFamily="2" charset="2"/>
              </a:rPr>
              <a:t>标准</a:t>
            </a:r>
            <a:r>
              <a:rPr lang="en-US" altLang="zh-CN" sz="1600" dirty="0">
                <a:sym typeface="Wingdings" panose="05000000000000000000" pitchFamily="2" charset="2"/>
              </a:rPr>
              <a:t>SMPL</a:t>
            </a:r>
            <a:r>
              <a:rPr lang="zh-CN" altLang="en-US" sz="1600" dirty="0">
                <a:sym typeface="Wingdings" panose="05000000000000000000" pitchFamily="2" charset="2"/>
              </a:rPr>
              <a:t>网格的边界框内进行比例填充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ym typeface="Wingdings" panose="05000000000000000000" pitchFamily="2" charset="2"/>
              </a:rPr>
              <a:t>---xc</a:t>
            </a:r>
            <a:r>
              <a:rPr lang="zh-CN" altLang="en-US" sz="1600" dirty="0">
                <a:sym typeface="Wingdings" panose="05000000000000000000" pitchFamily="2" charset="2"/>
              </a:rPr>
              <a:t>使用上述边界框进行标准化，并首先被编码为具有多级哈希网格的代表性特征</a:t>
            </a:r>
            <a:r>
              <a:rPr lang="en-US" altLang="zh-CN" sz="1600" dirty="0">
                <a:sym typeface="Wingdings" panose="05000000000000000000" pitchFamily="2" charset="2"/>
              </a:rPr>
              <a:t>---</a:t>
            </a:r>
            <a:r>
              <a:rPr lang="zh-CN" altLang="en-US" sz="1600" dirty="0">
                <a:sym typeface="Wingdings" panose="05000000000000000000" pitchFamily="2" charset="2"/>
              </a:rPr>
              <a:t>与</a:t>
            </a:r>
            <a:r>
              <a:rPr lang="en-US" altLang="zh-CN" sz="1600" dirty="0" err="1">
                <a:sym typeface="Wingdings" panose="05000000000000000000" pitchFamily="2" charset="2"/>
              </a:rPr>
              <a:t>Zp</a:t>
            </a:r>
            <a:r>
              <a:rPr lang="zh-CN" altLang="en-US" sz="1600" dirty="0">
                <a:sym typeface="Wingdings" panose="05000000000000000000" pitchFamily="2" charset="2"/>
              </a:rPr>
              <a:t>拼接</a:t>
            </a:r>
            <a:endParaRPr lang="en-US" altLang="zh-CN" sz="1600" dirty="0">
              <a:sym typeface="Wingdings" panose="05000000000000000000" pitchFamily="2" charset="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99C3A5-1878-05C8-426F-9005512B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" y="3976290"/>
            <a:ext cx="369332" cy="3693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464BFE-B782-ED79-B206-12C2BC4C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88" y="4727564"/>
            <a:ext cx="6353266" cy="2130436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0476280-823C-3AC8-A8FD-637110D1A332}"/>
              </a:ext>
            </a:extLst>
          </p:cNvPr>
          <p:cNvSpPr/>
          <p:nvPr/>
        </p:nvSpPr>
        <p:spPr>
          <a:xfrm>
            <a:off x="6000750" y="2508936"/>
            <a:ext cx="260350" cy="1834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C1F80-8FEA-2510-CBD4-535C3C0D6848}"/>
              </a:ext>
            </a:extLst>
          </p:cNvPr>
          <p:cNvSpPr/>
          <p:nvPr/>
        </p:nvSpPr>
        <p:spPr>
          <a:xfrm>
            <a:off x="8997950" y="2946400"/>
            <a:ext cx="171450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85FB70-2E0E-02FB-2EE0-6791FEC27443}"/>
              </a:ext>
            </a:extLst>
          </p:cNvPr>
          <p:cNvSpPr txBox="1"/>
          <p:nvPr/>
        </p:nvSpPr>
        <p:spPr>
          <a:xfrm>
            <a:off x="10892169" y="1186934"/>
            <a:ext cx="92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？？？</a:t>
            </a:r>
            <a:endParaRPr lang="en-US" altLang="zh-CN" dirty="0"/>
          </a:p>
          <a:p>
            <a:r>
              <a:rPr lang="zh-CN" altLang="en-US" dirty="0"/>
              <a:t>写反了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A3D9FD5-107E-E95C-393F-7CCA0E386195}"/>
              </a:ext>
            </a:extLst>
          </p:cNvPr>
          <p:cNvSpPr/>
          <p:nvPr/>
        </p:nvSpPr>
        <p:spPr>
          <a:xfrm>
            <a:off x="6400800" y="1371600"/>
            <a:ext cx="279400" cy="203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CBA593-ABCB-5175-2A79-86F31BA3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62EAD6-3999-FDDD-A6A6-D3B1FFAF950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C0665-3B38-41DC-2187-7A0DE415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1" y="0"/>
            <a:ext cx="399221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C42486-9285-8493-0B39-8340164E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225369"/>
            <a:ext cx="4411552" cy="20635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2BAD81-EE16-9899-56E0-081423F7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30" y="2288934"/>
            <a:ext cx="4411552" cy="2587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801DEE-7B99-E62C-9773-81B52851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F0F58F-4A0C-5FE9-7B90-3444D6EAF94B}"/>
              </a:ext>
            </a:extLst>
          </p:cNvPr>
          <p:cNvSpPr txBox="1"/>
          <p:nvPr/>
        </p:nvSpPr>
        <p:spPr>
          <a:xfrm>
            <a:off x="4466493" y="4875999"/>
            <a:ext cx="6256607" cy="189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球形谐波方法不适合单目摄像机，因为在训练期间视角是固定的，这导致在未见过的测试视角上泛化能力差。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采用了神经网络来学习每个高斯的颜色特征向量，结合局部姿态依赖特征向量和每帧的潜在代码。这些输入一起提供给一个小型的</a:t>
            </a:r>
            <a:r>
              <a:rPr lang="en-US" altLang="zh-CN" sz="1600" dirty="0"/>
              <a:t>MLP</a:t>
            </a:r>
            <a:r>
              <a:rPr lang="zh-CN" altLang="en-US" sz="1600" dirty="0"/>
              <a:t>，以预测</a:t>
            </a:r>
            <a:r>
              <a:rPr lang="en-US" altLang="zh-CN" sz="1600" dirty="0"/>
              <a:t>3D</a:t>
            </a:r>
            <a:r>
              <a:rPr lang="zh-CN" altLang="en-US" sz="1600" dirty="0"/>
              <a:t>高斯体的颜色。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692F40-FD4C-285F-D026-467FDFBF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553" y="1022189"/>
            <a:ext cx="3206915" cy="234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842AFD-EB73-5106-EDA7-49162960115B}"/>
              </a:ext>
            </a:extLst>
          </p:cNvPr>
          <p:cNvSpPr txBox="1"/>
          <p:nvPr/>
        </p:nvSpPr>
        <p:spPr>
          <a:xfrm>
            <a:off x="9115555" y="1419225"/>
            <a:ext cx="2808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逆刚性变换，从原视角学习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ADB62A-B8AD-6EAD-210D-C093047E1942}"/>
              </a:ext>
            </a:extLst>
          </p:cNvPr>
          <p:cNvSpPr/>
          <p:nvPr/>
        </p:nvSpPr>
        <p:spPr>
          <a:xfrm>
            <a:off x="342486" y="5825810"/>
            <a:ext cx="3992218" cy="103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609A66-3BEA-D728-D892-3BE30FD01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444" y="2187888"/>
            <a:ext cx="2963129" cy="194793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7FB7B88-927F-651D-35AC-89C1B88BA690}"/>
              </a:ext>
            </a:extLst>
          </p:cNvPr>
          <p:cNvSpPr/>
          <p:nvPr/>
        </p:nvSpPr>
        <p:spPr>
          <a:xfrm>
            <a:off x="2363898" y="6407150"/>
            <a:ext cx="214202" cy="1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0D42139-3765-251D-5888-5D3564C4DAE2}"/>
              </a:ext>
            </a:extLst>
          </p:cNvPr>
          <p:cNvCxnSpPr/>
          <p:nvPr/>
        </p:nvCxnSpPr>
        <p:spPr>
          <a:xfrm flipV="1">
            <a:off x="2736850" y="3213100"/>
            <a:ext cx="8978900" cy="325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6FB9AB-E247-4FF8-A651-5FC16127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813400-C439-79C3-E8B2-AEEFC4F2A92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86927-9269-87DE-9A4D-B36E8A24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C47EFA-2A1A-76DE-52CF-1EB4E79C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7" y="82433"/>
            <a:ext cx="4788146" cy="5632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BBBF84-DD5F-E6E0-1DB3-CCC00E8D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2433"/>
            <a:ext cx="4858000" cy="4559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76D439-057F-A86F-AEC2-BA95A53D76B4}"/>
              </a:ext>
            </a:extLst>
          </p:cNvPr>
          <p:cNvSpPr txBox="1"/>
          <p:nvPr/>
        </p:nvSpPr>
        <p:spPr>
          <a:xfrm>
            <a:off x="5888148" y="5264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引入了尽可能保持等距的正则化，这有助于保持邻近的</a:t>
            </a:r>
            <a:r>
              <a:rPr lang="en-US" altLang="zh-CN" dirty="0"/>
              <a:t>3D</a:t>
            </a:r>
            <a:r>
              <a:rPr lang="zh-CN" altLang="en-US" dirty="0"/>
              <a:t>高斯体中心在变形后距离的一致性</a:t>
            </a:r>
          </a:p>
        </p:txBody>
      </p:sp>
    </p:spTree>
    <p:extLst>
      <p:ext uri="{BB962C8B-B14F-4D97-AF65-F5344CB8AC3E}">
        <p14:creationId xmlns:p14="http://schemas.microsoft.com/office/powerpoint/2010/main" val="1325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7849C2-FBE0-6B48-D5A8-4BDA688F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7FC4B-D4BE-968E-02CE-57AEDAF5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0"/>
            <a:ext cx="9663546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8DDEB2-BE1D-916A-E107-8390C1C4734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9FEE9-111A-E6E5-F386-49E468CD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E25CBC-F4D1-878D-E5EC-BE37C124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7168B-A93F-878F-426F-1E66BCB6A1E6}"/>
              </a:ext>
            </a:extLst>
          </p:cNvPr>
          <p:cNvSpPr txBox="1"/>
          <p:nvPr/>
        </p:nvSpPr>
        <p:spPr>
          <a:xfrm>
            <a:off x="2863850" y="2054136"/>
            <a:ext cx="6096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3DGS-Avatar</a:t>
            </a:r>
            <a:r>
              <a:rPr lang="zh-CN" altLang="en-US" dirty="0"/>
              <a:t>在渲染质量和渲染速度上取得了突破，但该方法可能在处理高频纹理或重复图案区域时产生模糊效果，并且不提供角色的精确几何重建。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70C5E-6A9A-63C4-8163-AB760D86991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DDDD5E-79FD-2EE5-4C47-AC2AB3EE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20A93B-A941-B726-B907-BB894CEB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C7A45-4A5E-053E-B4AD-98255BEC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2AE17C-811F-ABFB-C0AB-E7A4D3F56795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EEC540-3B8E-4C7A-93C2-F6BB02675A6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339BD-54A0-D6BF-F3FA-966744CB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423717-BC13-3158-9458-49749799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614" y="938782"/>
            <a:ext cx="7722494" cy="39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D49289-1F43-4DEC-681D-B9A9D0A4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EF72C-3021-7B92-5E7B-BA011EA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0" y="1184492"/>
            <a:ext cx="11857466" cy="4241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17D5E0-CEA1-715E-7FF6-4F0AB8F071C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C1F38-B12C-A809-F6D7-30B4A7F9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4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53C26D-83AB-75AC-1D1D-EF5AE44E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AF72FF-F898-C71E-A0DC-F323AF7F16B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F04C4-53AE-6DA8-DCFF-53228EB1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460C92-1E2F-574C-7C68-A1B6B7C7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27" y="1088929"/>
            <a:ext cx="8674546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2BEE19-BC69-CA91-2965-395E395E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D4832E-B11E-34E3-D224-58D26A32D1C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0D3780-DFC6-8FCE-6ECF-F5BB4478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016D3F-558E-74E9-950E-966E9B84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5DA87-BF6C-09CC-2AD7-0EAEA5D91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18" y="853845"/>
            <a:ext cx="8723168" cy="4899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E6C353-B6FB-939B-8495-1F4192DCD68D}"/>
              </a:ext>
            </a:extLst>
          </p:cNvPr>
          <p:cNvSpPr/>
          <p:nvPr/>
        </p:nvSpPr>
        <p:spPr>
          <a:xfrm>
            <a:off x="2634199" y="4408498"/>
            <a:ext cx="865955" cy="133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4C6C96-F534-A42F-279B-09A76ACA6150}"/>
              </a:ext>
            </a:extLst>
          </p:cNvPr>
          <p:cNvSpPr txBox="1"/>
          <p:nvPr/>
        </p:nvSpPr>
        <p:spPr>
          <a:xfrm>
            <a:off x="2515610" y="6004155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单个摄像机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089C9D-9059-CC70-4987-CB1CAC009950}"/>
              </a:ext>
            </a:extLst>
          </p:cNvPr>
          <p:cNvCxnSpPr/>
          <p:nvPr/>
        </p:nvCxnSpPr>
        <p:spPr>
          <a:xfrm>
            <a:off x="2967258" y="4541722"/>
            <a:ext cx="0" cy="140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64A8EF-F316-A3BB-12F7-F55E70784580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08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76C23B-C2B7-7406-5B66-2E3CDE11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1A2D5E-4FE5-CF62-033C-C592DDCC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50" y="215735"/>
            <a:ext cx="8757100" cy="64265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E58778-379A-9DF8-0DA6-29A870F5075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A6B4D-CE0D-3474-035D-3A737005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47492C-7CEF-353A-C0B2-1B59C92A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C0BC6-6E03-F61D-8A63-39F0EC4E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82" y="270594"/>
            <a:ext cx="5440191" cy="11541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655127-53D4-1138-3BD7-BCB4008529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89AF94-DE40-3F61-8155-DC117749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544C1-6122-2E11-832B-95F0B5DB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2" y="1217123"/>
            <a:ext cx="5440191" cy="52733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A0BA98-5E73-5874-5C07-0300FDFC8A24}"/>
              </a:ext>
            </a:extLst>
          </p:cNvPr>
          <p:cNvSpPr txBox="1"/>
          <p:nvPr/>
        </p:nvSpPr>
        <p:spPr>
          <a:xfrm>
            <a:off x="6115394" y="796400"/>
            <a:ext cx="5521724" cy="288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通过找到累积透明度首次达到或超过</a:t>
            </a:r>
            <a:r>
              <a:rPr lang="en-US" altLang="zh-CN" sz="1600" dirty="0"/>
              <a:t>50%</a:t>
            </a:r>
            <a:r>
              <a:rPr lang="zh-CN" altLang="en-US" sz="1600" dirty="0"/>
              <a:t>的点来确定中值深度。这意味着在这一点之前，光线有至少</a:t>
            </a:r>
            <a:r>
              <a:rPr lang="en-US" altLang="zh-CN" sz="1600" dirty="0"/>
              <a:t>50%</a:t>
            </a:r>
            <a:r>
              <a:rPr lang="zh-CN" altLang="en-US" sz="1600" dirty="0"/>
              <a:t>的可能性未被任何物体阻挡。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原点</a:t>
            </a:r>
            <a:r>
              <a:rPr lang="en-US" altLang="zh-CN" sz="1600" dirty="0"/>
              <a:t> + </a:t>
            </a:r>
            <a:r>
              <a:rPr lang="zh-CN" altLang="en-US" sz="1600" dirty="0"/>
              <a:t>光线方向（随机选择）</a:t>
            </a:r>
            <a:r>
              <a:rPr lang="en-US" altLang="zh-CN" sz="1600" dirty="0"/>
              <a:t>* </a:t>
            </a:r>
            <a:r>
              <a:rPr lang="zh-CN" altLang="en-US" sz="1600" dirty="0"/>
              <a:t>中值深度 </a:t>
            </a:r>
            <a:r>
              <a:rPr lang="en-US" altLang="zh-CN" sz="1600" dirty="0"/>
              <a:t>= </a:t>
            </a:r>
            <a:r>
              <a:rPr lang="zh-CN" altLang="en-US" sz="1600" dirty="0"/>
              <a:t>初始点位置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461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3FA8CC-FB99-EE35-49DF-D98BAE6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126510-63D0-6CDC-A7DA-71FFCBCC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" y="853724"/>
            <a:ext cx="4582365" cy="46941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C79CC6-30F9-A597-004F-311AB4DC3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AEDDD-E10C-253D-87A5-713E3B7A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D6AE01-0055-7A14-1625-6CD34699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111" y="1129925"/>
            <a:ext cx="4007056" cy="39562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E662B9-CE3A-3C7E-64FB-A5BD4E7CE3E6}"/>
              </a:ext>
            </a:extLst>
          </p:cNvPr>
          <p:cNvSpPr/>
          <p:nvPr/>
        </p:nvSpPr>
        <p:spPr>
          <a:xfrm>
            <a:off x="8423380" y="3514341"/>
            <a:ext cx="920456" cy="18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0AC4597-B6DB-D367-9B4D-7DDEE78626D5}"/>
              </a:ext>
            </a:extLst>
          </p:cNvPr>
          <p:cNvCxnSpPr>
            <a:cxnSpLocks/>
          </p:cNvCxnSpPr>
          <p:nvPr/>
        </p:nvCxnSpPr>
        <p:spPr>
          <a:xfrm>
            <a:off x="9401386" y="3607164"/>
            <a:ext cx="1038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82E93A3-651A-9FD3-170A-8A374FDB9863}"/>
              </a:ext>
            </a:extLst>
          </p:cNvPr>
          <p:cNvSpPr txBox="1"/>
          <p:nvPr/>
        </p:nvSpPr>
        <p:spPr>
          <a:xfrm>
            <a:off x="10615013" y="3316645"/>
            <a:ext cx="1356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Apple</a:t>
            </a:r>
          </a:p>
          <a:p>
            <a:r>
              <a:rPr lang="en-US" altLang="zh-CN" sz="1600" dirty="0"/>
              <a:t>Dec 2023</a:t>
            </a:r>
          </a:p>
        </p:txBody>
      </p:sp>
    </p:spTree>
    <p:extLst>
      <p:ext uri="{BB962C8B-B14F-4D97-AF65-F5344CB8AC3E}">
        <p14:creationId xmlns:p14="http://schemas.microsoft.com/office/powerpoint/2010/main" val="359463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DB496-FD63-0A95-60E9-27EFABB0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58CB18-2524-EA81-4B0E-926222A7B1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77203-B54C-4127-E85C-332B769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406047-5FF2-01FE-8FDA-9C588615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7" y="827144"/>
            <a:ext cx="11063293" cy="5203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80E0CD-E175-2B88-4F72-06820090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81B6A2-2F96-52C5-34FF-216878F059D9}"/>
              </a:ext>
            </a:extLst>
          </p:cNvPr>
          <p:cNvSpPr txBox="1"/>
          <p:nvPr/>
        </p:nvSpPr>
        <p:spPr>
          <a:xfrm>
            <a:off x="871452" y="153541"/>
            <a:ext cx="1986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92763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C0D780-B08F-FB43-5C9C-0DB287F2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196FF-CE38-B59D-0376-F2C1DC1C6FA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5E15C9-CF99-BC80-DF0E-444AC8F4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4" y="346733"/>
            <a:ext cx="4642089" cy="2216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36D36B-FD31-71C3-78AF-9E76803D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94" y="2562997"/>
            <a:ext cx="4629388" cy="1936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BA937-F66B-FF7C-2E6F-41A224A6748E}"/>
              </a:ext>
            </a:extLst>
          </p:cNvPr>
          <p:cNvSpPr txBox="1"/>
          <p:nvPr/>
        </p:nvSpPr>
        <p:spPr>
          <a:xfrm>
            <a:off x="6289556" y="823886"/>
            <a:ext cx="5064244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借鉴</a:t>
            </a:r>
            <a:r>
              <a:rPr lang="en-US" altLang="zh-CN" dirty="0" err="1">
                <a:solidFill>
                  <a:srgbClr val="FF0000"/>
                </a:solidFill>
              </a:rPr>
              <a:t>HumanNeRF</a:t>
            </a:r>
            <a:r>
              <a:rPr lang="en-US" altLang="zh-CN" dirty="0">
                <a:solidFill>
                  <a:srgbClr val="FF0000"/>
                </a:solidFill>
              </a:rPr>
              <a:t>[60]</a:t>
            </a:r>
            <a:r>
              <a:rPr lang="zh-CN" altLang="en-US" dirty="0"/>
              <a:t>技术，该方法将复杂的人体变形分解为两部分：非刚性部分（编码与姿势相关的服装变形）和由人体骨骼控制的刚性变形。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从</a:t>
            </a:r>
            <a:r>
              <a:rPr lang="en-US" altLang="zh-CN" dirty="0"/>
              <a:t>SMPL</a:t>
            </a:r>
            <a:r>
              <a:rPr lang="zh-CN" altLang="en-US" dirty="0"/>
              <a:t>模型网格表面随机采样</a:t>
            </a:r>
            <a:r>
              <a:rPr lang="en-US" altLang="zh-CN" dirty="0"/>
              <a:t>50K</a:t>
            </a:r>
            <a:r>
              <a:rPr lang="zh-CN" altLang="en-US" dirty="0"/>
              <a:t>个点，作为</a:t>
            </a:r>
            <a:r>
              <a:rPr lang="en-US" altLang="zh-CN" dirty="0"/>
              <a:t>3D</a:t>
            </a:r>
            <a:r>
              <a:rPr lang="zh-CN" altLang="en-US" dirty="0"/>
              <a:t>高斯体的初始状态。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690B7F-51F3-1195-346C-2C6DB17D43F1}"/>
              </a:ext>
            </a:extLst>
          </p:cNvPr>
          <p:cNvSpPr txBox="1"/>
          <p:nvPr/>
        </p:nvSpPr>
        <p:spPr>
          <a:xfrm>
            <a:off x="970415" y="4989181"/>
            <a:ext cx="6094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Our method optimizes a set of 3D Gaussians in </a:t>
            </a:r>
            <a:r>
              <a:rPr lang="en-US" altLang="zh-CN" dirty="0">
                <a:solidFill>
                  <a:srgbClr val="FF0000"/>
                </a:solidFill>
              </a:rPr>
              <a:t>canonical space</a:t>
            </a:r>
            <a:r>
              <a:rPr lang="en-US" altLang="zh-CN" dirty="0"/>
              <a:t>, which is then deformed to the </a:t>
            </a:r>
            <a:r>
              <a:rPr lang="en-US" altLang="zh-CN" dirty="0">
                <a:solidFill>
                  <a:srgbClr val="FF0000"/>
                </a:solidFill>
              </a:rPr>
              <a:t>observation space </a:t>
            </a:r>
            <a:r>
              <a:rPr lang="en-US" altLang="zh-CN" dirty="0"/>
              <a:t>and rendered from the given camera.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F8E21-7B7A-32A4-10C5-1DCC4E55A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3FF27D-1174-52D9-C1AD-A02B989A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16" y="4126761"/>
            <a:ext cx="1696330" cy="17248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6E65D6-B66B-32CA-B081-842EC5697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867" y="4159821"/>
            <a:ext cx="1168460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94F9DD-4D33-199C-1516-67A6C115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B612-4FEB-7BEE-011E-6BD32298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37091"/>
            <a:ext cx="8577394" cy="46145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D2BF86-B131-2939-71D6-6361D7C02F4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0CA40-B215-C751-3603-31B9E1B3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BFD228-7337-9FDB-06DB-ADF72F1D121B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07205F-ABC0-824F-2B23-3CDF4F201D3A}"/>
              </a:ext>
            </a:extLst>
          </p:cNvPr>
          <p:cNvSpPr txBox="1"/>
          <p:nvPr/>
        </p:nvSpPr>
        <p:spPr>
          <a:xfrm>
            <a:off x="2324100" y="754116"/>
            <a:ext cx="754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将视频中捕获的人体动作映射到一个标准的</a:t>
            </a:r>
            <a:r>
              <a:rPr lang="en-US" altLang="zh-CN" dirty="0"/>
              <a:t>T</a:t>
            </a:r>
            <a:r>
              <a:rPr lang="zh-CN" altLang="en-US" dirty="0"/>
              <a:t>型姿势（</a:t>
            </a:r>
            <a:r>
              <a:rPr lang="en-US" altLang="zh-CN" dirty="0"/>
              <a:t>canonical T-pose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6390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0F6B6B-5CCB-4639-22A6-12F44876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AF794E-83A7-DE59-9975-AE47FA23A8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FF65CF-DF81-2C3A-1665-72348965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D363C8-B675-59D7-DA52-74B4421C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8" y="1101603"/>
            <a:ext cx="9989063" cy="47563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412E51-F576-B120-D4C8-EEC491EE518D}"/>
              </a:ext>
            </a:extLst>
          </p:cNvPr>
          <p:cNvSpPr txBox="1"/>
          <p:nvPr/>
        </p:nvSpPr>
        <p:spPr>
          <a:xfrm>
            <a:off x="704850" y="231137"/>
            <a:ext cx="78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[60]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5C07-AC1F-B27A-34EA-2E8E46D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162E8-E123-D3B4-31C4-C65EB658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1" y="276135"/>
            <a:ext cx="4070559" cy="3473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49CB32-7833-2B82-2111-C102D5CC21D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1BC956-5654-F6DC-6318-1E64B11A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51F893-C037-678D-5769-96C68F8C056E}"/>
              </a:ext>
            </a:extLst>
          </p:cNvPr>
          <p:cNvSpPr/>
          <p:nvPr/>
        </p:nvSpPr>
        <p:spPr>
          <a:xfrm>
            <a:off x="2946761" y="2012949"/>
            <a:ext cx="1262439" cy="173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2F7D1C-ED8C-82C3-B639-CA61A9BE29EE}"/>
              </a:ext>
            </a:extLst>
          </p:cNvPr>
          <p:cNvSpPr txBox="1"/>
          <p:nvPr/>
        </p:nvSpPr>
        <p:spPr>
          <a:xfrm>
            <a:off x="5149850" y="754116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Skeletal motion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36E73A-A39B-6124-0E40-513975754D30}"/>
              </a:ext>
            </a:extLst>
          </p:cNvPr>
          <p:cNvSpPr txBox="1"/>
          <p:nvPr/>
        </p:nvSpPr>
        <p:spPr>
          <a:xfrm>
            <a:off x="5375379" y="1511985"/>
            <a:ext cx="669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逆向</a:t>
            </a:r>
            <a:r>
              <a:rPr lang="en-US" altLang="zh-CN" dirty="0"/>
              <a:t>linear blend skinning </a:t>
            </a:r>
            <a:r>
              <a:rPr lang="zh-CN" altLang="en-US" dirty="0"/>
              <a:t>（</a:t>
            </a:r>
            <a:r>
              <a:rPr lang="en-US" altLang="zh-CN" dirty="0"/>
              <a:t>observation space to the canonical space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F3F461-EB9A-407C-1A6E-6F824C1B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8" y="3878593"/>
            <a:ext cx="5213280" cy="29348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6C37D5-F42F-10C6-2D2C-8DEED0900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1992546"/>
            <a:ext cx="4699242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C5AE9-E184-0B1A-8371-92CA7CB8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EA242-6DFE-5895-D53A-0203B0F6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7" y="1276253"/>
            <a:ext cx="6337626" cy="3772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717DEB-30B0-3036-0112-CAC12A9B246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97E72-ECD9-C8BA-5387-7F7AE33C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12110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F81395-4AF3-E6A6-DBA7-74FB1EBBCF23}"/>
              </a:ext>
            </a:extLst>
          </p:cNvPr>
          <p:cNvSpPr txBox="1"/>
          <p:nvPr/>
        </p:nvSpPr>
        <p:spPr>
          <a:xfrm>
            <a:off x="6973998" y="1091587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Non-rigid motion: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DC9B36-392C-1D3A-3877-64FF24213430}"/>
              </a:ext>
            </a:extLst>
          </p:cNvPr>
          <p:cNvSpPr txBox="1"/>
          <p:nvPr/>
        </p:nvSpPr>
        <p:spPr>
          <a:xfrm>
            <a:off x="6877050" y="1631434"/>
            <a:ext cx="490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非刚体运动表示为骨架驱动运动的一个偏移量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12F046-640E-7451-CA82-050B4AFA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238327"/>
            <a:ext cx="4667490" cy="18479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A17E987-5AAA-A2E3-C165-DC33699200DA}"/>
              </a:ext>
            </a:extLst>
          </p:cNvPr>
          <p:cNvSpPr/>
          <p:nvPr/>
        </p:nvSpPr>
        <p:spPr>
          <a:xfrm>
            <a:off x="7938469" y="3162299"/>
            <a:ext cx="25446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7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551</Words>
  <Application>Microsoft Office PowerPoint</Application>
  <PresentationFormat>宽屏</PresentationFormat>
  <Paragraphs>60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11</cp:revision>
  <dcterms:created xsi:type="dcterms:W3CDTF">2024-05-06T02:24:27Z</dcterms:created>
  <dcterms:modified xsi:type="dcterms:W3CDTF">2024-05-07T03:39:51Z</dcterms:modified>
</cp:coreProperties>
</file>